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8" r:id="rId3"/>
    <p:sldId id="260" r:id="rId4"/>
    <p:sldId id="259" r:id="rId5"/>
    <p:sldId id="270" r:id="rId6"/>
    <p:sldId id="273" r:id="rId7"/>
    <p:sldId id="298" r:id="rId8"/>
    <p:sldId id="284" r:id="rId9"/>
    <p:sldId id="261" r:id="rId10"/>
    <p:sldId id="295" r:id="rId11"/>
    <p:sldId id="265" r:id="rId12"/>
    <p:sldId id="266" r:id="rId13"/>
    <p:sldId id="267" r:id="rId14"/>
    <p:sldId id="296" r:id="rId15"/>
    <p:sldId id="268" r:id="rId16"/>
    <p:sldId id="297" r:id="rId17"/>
    <p:sldId id="262" r:id="rId18"/>
    <p:sldId id="300" r:id="rId19"/>
    <p:sldId id="280" r:id="rId20"/>
    <p:sldId id="281" r:id="rId21"/>
    <p:sldId id="282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 Slab" pitchFamily="2" charset="0"/>
      <p:regular r:id="rId28"/>
      <p:bold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2"/>
    <p:restoredTop sz="94628"/>
  </p:normalViewPr>
  <p:slideViewPr>
    <p:cSldViewPr snapToGrid="0">
      <p:cViewPr varScale="1">
        <p:scale>
          <a:sx n="115" d="100"/>
          <a:sy n="115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26195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485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670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34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471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29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17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02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945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731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054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34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999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491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bf1dbd1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bf1dbd17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732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385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160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37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898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588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bf1dbd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bf1dbd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102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99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ohit-kumar-gupta-755a2822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hyperlink" Target="https://www.linkedin.com/in/rohit-kumar-gupta-755a282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</a:t>
            </a:r>
            <a:br>
              <a:rPr lang="en" dirty="0"/>
            </a:br>
            <a:r>
              <a:rPr lang="en" dirty="0"/>
              <a:t>PREMIER LEAGUE EVOLUTION</a:t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Cat Plot – Home Goals Vs Away Goals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E564EA-E35C-564E-A9AE-8CD781EBD003}"/>
              </a:ext>
            </a:extLst>
          </p:cNvPr>
          <p:cNvCxnSpPr/>
          <p:nvPr/>
        </p:nvCxnSpPr>
        <p:spPr>
          <a:xfrm flipV="1">
            <a:off x="3090041" y="1271752"/>
            <a:ext cx="704193" cy="483476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FF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0D325B-E073-4148-9F88-85894A7D9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2163"/>
            <a:ext cx="9144000" cy="31591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F4EAFB-B85D-1A4B-869E-E06DBB1E2F11}"/>
              </a:ext>
            </a:extLst>
          </p:cNvPr>
          <p:cNvCxnSpPr>
            <a:cxnSpLocks/>
          </p:cNvCxnSpPr>
          <p:nvPr/>
        </p:nvCxnSpPr>
        <p:spPr>
          <a:xfrm>
            <a:off x="1576552" y="1271752"/>
            <a:ext cx="6781298" cy="2133600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FF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3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 of Full time results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9E751-4235-744A-B85C-C450234C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36" y="1025719"/>
            <a:ext cx="3908892" cy="3918090"/>
          </a:xfrm>
          <a:prstGeom prst="rect">
            <a:avLst/>
          </a:prstGeom>
        </p:spPr>
      </p:pic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1605951" y="2765487"/>
            <a:ext cx="2251354" cy="141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FTR – Full Time Result</a:t>
            </a: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0D874-14E0-4E45-BBC5-2FDC15728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471" y="1124614"/>
            <a:ext cx="4427962" cy="3787666"/>
          </a:xfrm>
          <a:prstGeom prst="rect">
            <a:avLst/>
          </a:prstGeom>
        </p:spPr>
      </p:pic>
      <p:sp>
        <p:nvSpPr>
          <p:cNvPr id="14" name="Google Shape;151;p21">
            <a:extLst>
              <a:ext uri="{FF2B5EF4-FFF2-40B4-BE49-F238E27FC236}">
                <a16:creationId xmlns:a16="http://schemas.microsoft.com/office/drawing/2014/main" id="{308D4B20-6816-DA49-9B05-79D593F737C9}"/>
              </a:ext>
            </a:extLst>
          </p:cNvPr>
          <p:cNvSpPr txBox="1">
            <a:spLocks/>
          </p:cNvSpPr>
          <p:nvPr/>
        </p:nvSpPr>
        <p:spPr>
          <a:xfrm>
            <a:off x="5588421" y="2560547"/>
            <a:ext cx="2488776" cy="1419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sz="1600" dirty="0"/>
              <a:t>              @Half time </a:t>
            </a:r>
          </a:p>
          <a:p>
            <a:pPr marL="0" indent="0">
              <a:buFont typeface="Source Sans Pro"/>
              <a:buNone/>
            </a:pPr>
            <a:r>
              <a:rPr lang="en-US" sz="1600" dirty="0"/>
              <a:t>    Draw/ Home team lead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ED450-DCFF-BA4E-A85D-4E70FE3C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759" y="0"/>
            <a:ext cx="940675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DC345-55FA-044D-BABF-63E82D7496EE}"/>
              </a:ext>
            </a:extLst>
          </p:cNvPr>
          <p:cNvSpPr txBox="1"/>
          <p:nvPr/>
        </p:nvSpPr>
        <p:spPr>
          <a:xfrm>
            <a:off x="8523890" y="4487916"/>
            <a:ext cx="5360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Away</a:t>
            </a:r>
          </a:p>
          <a:p>
            <a:r>
              <a:rPr lang="en-US" sz="700" b="1" dirty="0"/>
              <a:t>Home</a:t>
            </a:r>
          </a:p>
          <a:p>
            <a:r>
              <a:rPr lang="en-US" sz="700" b="1" dirty="0"/>
              <a:t>Draw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for teams with fewer games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21681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902675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247991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B3F35-7162-9A42-95C1-E89F87EB4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6055"/>
            <a:ext cx="9144000" cy="3671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Results for teams with numerous games</a:t>
            </a:r>
            <a:endParaRPr dirty="0"/>
          </a:p>
        </p:txBody>
      </p:sp>
      <p:sp>
        <p:nvSpPr>
          <p:cNvPr id="168" name="Google Shape;168;p23"/>
          <p:cNvSpPr/>
          <p:nvPr/>
        </p:nvSpPr>
        <p:spPr>
          <a:xfrm>
            <a:off x="3121681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902675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247991" y="1383600"/>
            <a:ext cx="2390100" cy="2412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151;p21">
            <a:extLst>
              <a:ext uri="{FF2B5EF4-FFF2-40B4-BE49-F238E27FC236}">
                <a16:creationId xmlns:a16="http://schemas.microsoft.com/office/drawing/2014/main" id="{1B8785D1-2ACE-5F48-AF39-5D0EE09E3ACD}"/>
              </a:ext>
            </a:extLst>
          </p:cNvPr>
          <p:cNvSpPr txBox="1">
            <a:spLocks/>
          </p:cNvSpPr>
          <p:nvPr/>
        </p:nvSpPr>
        <p:spPr>
          <a:xfrm>
            <a:off x="1605951" y="2765487"/>
            <a:ext cx="2251354" cy="141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/>
              <a:t>FTR – Full Time Result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44EB3-4006-9B40-B62E-8AED5D7D7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689"/>
            <a:ext cx="9144000" cy="315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0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4"/>
          <p:cNvGrpSpPr/>
          <p:nvPr/>
        </p:nvGrpSpPr>
        <p:grpSpPr>
          <a:xfrm>
            <a:off x="3338271" y="1184703"/>
            <a:ext cx="2467458" cy="3429286"/>
            <a:chOff x="-6729413" y="-17360900"/>
            <a:chExt cx="26138326" cy="48436250"/>
          </a:xfrm>
        </p:grpSpPr>
        <p:sp>
          <p:nvSpPr>
            <p:cNvPr id="177" name="Google Shape;177;p24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786150" y="332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Performance of Arsenal</a:t>
            </a:r>
            <a:endParaRPr sz="2800" b="1"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705924"/>
            <a:ext cx="9144000" cy="4437684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8CBDC-EE6B-8C41-8099-98E57D0BB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5924"/>
            <a:ext cx="9144000" cy="44545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294286" y="705924"/>
            <a:ext cx="9144000" cy="4437684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1815F-DF5A-A34D-9328-D83377DA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629" y="705704"/>
            <a:ext cx="5833238" cy="4434471"/>
          </a:xfrm>
          <a:prstGeom prst="rect">
            <a:avLst/>
          </a:prstGeom>
        </p:spPr>
      </p:pic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786150" y="332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Arsenal        vs       Man-United</a:t>
            </a:r>
            <a:endParaRPr sz="2800" b="1"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D7D10-59ED-4A46-8BA5-EA4456AC24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7000"/>
          </a:blip>
          <a:stretch>
            <a:fillRect/>
          </a:stretch>
        </p:blipFill>
        <p:spPr>
          <a:xfrm>
            <a:off x="-5034" y="705814"/>
            <a:ext cx="4812957" cy="443768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71E4DA-E22E-614F-A8AF-0807A3414A52}"/>
              </a:ext>
            </a:extLst>
          </p:cNvPr>
          <p:cNvSpPr/>
          <p:nvPr/>
        </p:nvSpPr>
        <p:spPr>
          <a:xfrm>
            <a:off x="1294942" y="2761724"/>
            <a:ext cx="22028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@ Arsenal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C93359-876F-D24B-A2AE-3269E987552A}"/>
              </a:ext>
            </a:extLst>
          </p:cNvPr>
          <p:cNvSpPr/>
          <p:nvPr/>
        </p:nvSpPr>
        <p:spPr>
          <a:xfrm>
            <a:off x="5509105" y="2703918"/>
            <a:ext cx="29290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@ Man-United</a:t>
            </a:r>
          </a:p>
        </p:txBody>
      </p:sp>
    </p:spTree>
    <p:extLst>
      <p:ext uri="{BB962C8B-B14F-4D97-AF65-F5344CB8AC3E}">
        <p14:creationId xmlns:p14="http://schemas.microsoft.com/office/powerpoint/2010/main" val="4118170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0" y="1252131"/>
            <a:ext cx="61000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Summarization</a:t>
            </a:r>
            <a:endParaRPr sz="6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/>
              <a:t>Clear trend exists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/>
              <a:t>Advantage -  Home Team</a:t>
            </a: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dirty="0"/>
              <a:t>Predictions @ Half time </a:t>
            </a:r>
            <a:endParaRPr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3" name="Google Shape;1260;p49">
            <a:extLst>
              <a:ext uri="{FF2B5EF4-FFF2-40B4-BE49-F238E27FC236}">
                <a16:creationId xmlns:a16="http://schemas.microsoft.com/office/drawing/2014/main" id="{573A533F-4D86-1B4A-980D-1DD77AE60C1B}"/>
              </a:ext>
            </a:extLst>
          </p:cNvPr>
          <p:cNvGrpSpPr/>
          <p:nvPr/>
        </p:nvGrpSpPr>
        <p:grpSpPr>
          <a:xfrm>
            <a:off x="6028538" y="3284142"/>
            <a:ext cx="1509688" cy="1218048"/>
            <a:chOff x="8770051" y="937343"/>
            <a:chExt cx="744273" cy="793950"/>
          </a:xfrm>
        </p:grpSpPr>
        <p:sp>
          <p:nvSpPr>
            <p:cNvPr id="14" name="Google Shape;1261;p49">
              <a:extLst>
                <a:ext uri="{FF2B5EF4-FFF2-40B4-BE49-F238E27FC236}">
                  <a16:creationId xmlns:a16="http://schemas.microsoft.com/office/drawing/2014/main" id="{67BFB817-80C3-BE4D-994F-886BB9F7674C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2;p49">
              <a:extLst>
                <a:ext uri="{FF2B5EF4-FFF2-40B4-BE49-F238E27FC236}">
                  <a16:creationId xmlns:a16="http://schemas.microsoft.com/office/drawing/2014/main" id="{2BC200A2-B73E-6147-B5E4-FE02348BECE1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63;p49">
              <a:extLst>
                <a:ext uri="{FF2B5EF4-FFF2-40B4-BE49-F238E27FC236}">
                  <a16:creationId xmlns:a16="http://schemas.microsoft.com/office/drawing/2014/main" id="{1590C108-CAA7-0A44-9C0F-CA2C9890859E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4;p49">
              <a:extLst>
                <a:ext uri="{FF2B5EF4-FFF2-40B4-BE49-F238E27FC236}">
                  <a16:creationId xmlns:a16="http://schemas.microsoft.com/office/drawing/2014/main" id="{CD2A3ADF-5646-3D4E-BA23-C7E35EDBBD1D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5;p49">
              <a:extLst>
                <a:ext uri="{FF2B5EF4-FFF2-40B4-BE49-F238E27FC236}">
                  <a16:creationId xmlns:a16="http://schemas.microsoft.com/office/drawing/2014/main" id="{72C2B939-8F18-F646-938C-DA9799B8932C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266;p49">
              <a:extLst>
                <a:ext uri="{FF2B5EF4-FFF2-40B4-BE49-F238E27FC236}">
                  <a16:creationId xmlns:a16="http://schemas.microsoft.com/office/drawing/2014/main" id="{0302DC83-EA4F-AD40-9D09-39985C0BCD40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0" name="Google Shape;1267;p49">
                <a:extLst>
                  <a:ext uri="{FF2B5EF4-FFF2-40B4-BE49-F238E27FC236}">
                    <a16:creationId xmlns:a16="http://schemas.microsoft.com/office/drawing/2014/main" id="{70F9C2F2-DB11-D440-9C11-8D74F8BB6928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268;p49">
                <a:extLst>
                  <a:ext uri="{FF2B5EF4-FFF2-40B4-BE49-F238E27FC236}">
                    <a16:creationId xmlns:a16="http://schemas.microsoft.com/office/drawing/2014/main" id="{17FD2787-6F5A-3F49-A697-C932D6C5A2F0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69;p49">
                <a:extLst>
                  <a:ext uri="{FF2B5EF4-FFF2-40B4-BE49-F238E27FC236}">
                    <a16:creationId xmlns:a16="http://schemas.microsoft.com/office/drawing/2014/main" id="{79E675D9-1DFB-1A40-AB70-FD5D68CD7B82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270;p49">
                <a:extLst>
                  <a:ext uri="{FF2B5EF4-FFF2-40B4-BE49-F238E27FC236}">
                    <a16:creationId xmlns:a16="http://schemas.microsoft.com/office/drawing/2014/main" id="{DD91D6BA-B34C-D148-8B70-2542DB70C03C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271;p49">
                <a:extLst>
                  <a:ext uri="{FF2B5EF4-FFF2-40B4-BE49-F238E27FC236}">
                    <a16:creationId xmlns:a16="http://schemas.microsoft.com/office/drawing/2014/main" id="{5B1BC04C-EB8E-D748-B922-68635D40F5C7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272;p49">
                <a:extLst>
                  <a:ext uri="{FF2B5EF4-FFF2-40B4-BE49-F238E27FC236}">
                    <a16:creationId xmlns:a16="http://schemas.microsoft.com/office/drawing/2014/main" id="{F787DB71-5257-C045-B498-98350AD8A3B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273;p49">
                <a:extLst>
                  <a:ext uri="{FF2B5EF4-FFF2-40B4-BE49-F238E27FC236}">
                    <a16:creationId xmlns:a16="http://schemas.microsoft.com/office/drawing/2014/main" id="{03674EBB-7D68-5E4D-8934-8D821A5D6129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274;p49">
                <a:extLst>
                  <a:ext uri="{FF2B5EF4-FFF2-40B4-BE49-F238E27FC236}">
                    <a16:creationId xmlns:a16="http://schemas.microsoft.com/office/drawing/2014/main" id="{D390BCF3-2CD0-764D-B1C7-4189336F75F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275;p49">
                <a:extLst>
                  <a:ext uri="{FF2B5EF4-FFF2-40B4-BE49-F238E27FC236}">
                    <a16:creationId xmlns:a16="http://schemas.microsoft.com/office/drawing/2014/main" id="{1FD97569-7344-374F-82ED-4A152660C0FE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276;p49">
                <a:extLst>
                  <a:ext uri="{FF2B5EF4-FFF2-40B4-BE49-F238E27FC236}">
                    <a16:creationId xmlns:a16="http://schemas.microsoft.com/office/drawing/2014/main" id="{B196F101-28D3-F844-B885-276D142CCA15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0" y="1252131"/>
            <a:ext cx="610002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Insights</a:t>
            </a:r>
            <a:endParaRPr sz="60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3" name="Google Shape;1260;p49">
            <a:extLst>
              <a:ext uri="{FF2B5EF4-FFF2-40B4-BE49-F238E27FC236}">
                <a16:creationId xmlns:a16="http://schemas.microsoft.com/office/drawing/2014/main" id="{573A533F-4D86-1B4A-980D-1DD77AE60C1B}"/>
              </a:ext>
            </a:extLst>
          </p:cNvPr>
          <p:cNvGrpSpPr/>
          <p:nvPr/>
        </p:nvGrpSpPr>
        <p:grpSpPr>
          <a:xfrm>
            <a:off x="5663360" y="1065052"/>
            <a:ext cx="1941772" cy="1619049"/>
            <a:chOff x="8770051" y="937343"/>
            <a:chExt cx="744273" cy="793950"/>
          </a:xfrm>
        </p:grpSpPr>
        <p:sp>
          <p:nvSpPr>
            <p:cNvPr id="14" name="Google Shape;1261;p49">
              <a:extLst>
                <a:ext uri="{FF2B5EF4-FFF2-40B4-BE49-F238E27FC236}">
                  <a16:creationId xmlns:a16="http://schemas.microsoft.com/office/drawing/2014/main" id="{67BFB817-80C3-BE4D-994F-886BB9F7674C}"/>
                </a:ext>
              </a:extLst>
            </p:cNvPr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262;p49">
              <a:extLst>
                <a:ext uri="{FF2B5EF4-FFF2-40B4-BE49-F238E27FC236}">
                  <a16:creationId xmlns:a16="http://schemas.microsoft.com/office/drawing/2014/main" id="{2BC200A2-B73E-6147-B5E4-FE02348BECE1}"/>
                </a:ext>
              </a:extLst>
            </p:cNvPr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263;p49">
              <a:extLst>
                <a:ext uri="{FF2B5EF4-FFF2-40B4-BE49-F238E27FC236}">
                  <a16:creationId xmlns:a16="http://schemas.microsoft.com/office/drawing/2014/main" id="{1590C108-CAA7-0A44-9C0F-CA2C9890859E}"/>
                </a:ext>
              </a:extLst>
            </p:cNvPr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264;p49">
              <a:extLst>
                <a:ext uri="{FF2B5EF4-FFF2-40B4-BE49-F238E27FC236}">
                  <a16:creationId xmlns:a16="http://schemas.microsoft.com/office/drawing/2014/main" id="{CD2A3ADF-5646-3D4E-BA23-C7E35EDBBD1D}"/>
                </a:ext>
              </a:extLst>
            </p:cNvPr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265;p49">
              <a:extLst>
                <a:ext uri="{FF2B5EF4-FFF2-40B4-BE49-F238E27FC236}">
                  <a16:creationId xmlns:a16="http://schemas.microsoft.com/office/drawing/2014/main" id="{72C2B939-8F18-F646-938C-DA9799B8932C}"/>
                </a:ext>
              </a:extLst>
            </p:cNvPr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266;p49">
              <a:extLst>
                <a:ext uri="{FF2B5EF4-FFF2-40B4-BE49-F238E27FC236}">
                  <a16:creationId xmlns:a16="http://schemas.microsoft.com/office/drawing/2014/main" id="{0302DC83-EA4F-AD40-9D09-39985C0BCD40}"/>
                </a:ext>
              </a:extLst>
            </p:cNvPr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20" name="Google Shape;1267;p49">
                <a:extLst>
                  <a:ext uri="{FF2B5EF4-FFF2-40B4-BE49-F238E27FC236}">
                    <a16:creationId xmlns:a16="http://schemas.microsoft.com/office/drawing/2014/main" id="{70F9C2F2-DB11-D440-9C11-8D74F8BB6928}"/>
                  </a:ext>
                </a:extLst>
              </p:cNvPr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1268;p49">
                <a:extLst>
                  <a:ext uri="{FF2B5EF4-FFF2-40B4-BE49-F238E27FC236}">
                    <a16:creationId xmlns:a16="http://schemas.microsoft.com/office/drawing/2014/main" id="{17FD2787-6F5A-3F49-A697-C932D6C5A2F0}"/>
                  </a:ext>
                </a:extLst>
              </p:cNvPr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1269;p49">
                <a:extLst>
                  <a:ext uri="{FF2B5EF4-FFF2-40B4-BE49-F238E27FC236}">
                    <a16:creationId xmlns:a16="http://schemas.microsoft.com/office/drawing/2014/main" id="{79E675D9-1DFB-1A40-AB70-FD5D68CD7B82}"/>
                  </a:ext>
                </a:extLst>
              </p:cNvPr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270;p49">
                <a:extLst>
                  <a:ext uri="{FF2B5EF4-FFF2-40B4-BE49-F238E27FC236}">
                    <a16:creationId xmlns:a16="http://schemas.microsoft.com/office/drawing/2014/main" id="{DD91D6BA-B34C-D148-8B70-2542DB70C03C}"/>
                  </a:ext>
                </a:extLst>
              </p:cNvPr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271;p49">
                <a:extLst>
                  <a:ext uri="{FF2B5EF4-FFF2-40B4-BE49-F238E27FC236}">
                    <a16:creationId xmlns:a16="http://schemas.microsoft.com/office/drawing/2014/main" id="{5B1BC04C-EB8E-D748-B922-68635D40F5C7}"/>
                  </a:ext>
                </a:extLst>
              </p:cNvPr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272;p49">
                <a:extLst>
                  <a:ext uri="{FF2B5EF4-FFF2-40B4-BE49-F238E27FC236}">
                    <a16:creationId xmlns:a16="http://schemas.microsoft.com/office/drawing/2014/main" id="{F787DB71-5257-C045-B498-98350AD8A3B2}"/>
                  </a:ext>
                </a:extLst>
              </p:cNvPr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273;p49">
                <a:extLst>
                  <a:ext uri="{FF2B5EF4-FFF2-40B4-BE49-F238E27FC236}">
                    <a16:creationId xmlns:a16="http://schemas.microsoft.com/office/drawing/2014/main" id="{03674EBB-7D68-5E4D-8934-8D821A5D6129}"/>
                  </a:ext>
                </a:extLst>
              </p:cNvPr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274;p49">
                <a:extLst>
                  <a:ext uri="{FF2B5EF4-FFF2-40B4-BE49-F238E27FC236}">
                    <a16:creationId xmlns:a16="http://schemas.microsoft.com/office/drawing/2014/main" id="{D390BCF3-2CD0-764D-B1C7-4189336F75F5}"/>
                  </a:ext>
                </a:extLst>
              </p:cNvPr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275;p49">
                <a:extLst>
                  <a:ext uri="{FF2B5EF4-FFF2-40B4-BE49-F238E27FC236}">
                    <a16:creationId xmlns:a16="http://schemas.microsoft.com/office/drawing/2014/main" id="{1FD97569-7344-374F-82ED-4A152660C0FE}"/>
                  </a:ext>
                </a:extLst>
              </p:cNvPr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276;p49">
                <a:extLst>
                  <a:ext uri="{FF2B5EF4-FFF2-40B4-BE49-F238E27FC236}">
                    <a16:creationId xmlns:a16="http://schemas.microsoft.com/office/drawing/2014/main" id="{B196F101-28D3-F844-B885-276D142CCA15}"/>
                  </a:ext>
                </a:extLst>
              </p:cNvPr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" name="Google Shape;119;p18">
            <a:extLst>
              <a:ext uri="{FF2B5EF4-FFF2-40B4-BE49-F238E27FC236}">
                <a16:creationId xmlns:a16="http://schemas.microsoft.com/office/drawing/2014/main" id="{F83B796E-9A38-B943-840A-922A4BA7F88F}"/>
              </a:ext>
            </a:extLst>
          </p:cNvPr>
          <p:cNvSpPr txBox="1">
            <a:spLocks/>
          </p:cNvSpPr>
          <p:nvPr/>
        </p:nvSpPr>
        <p:spPr>
          <a:xfrm>
            <a:off x="533399" y="2394538"/>
            <a:ext cx="6260539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-457200">
              <a:buFont typeface="Wingdings" pitchFamily="2" charset="2"/>
              <a:buChar char="Ø"/>
            </a:pPr>
            <a:r>
              <a:rPr lang="en-US" dirty="0"/>
              <a:t>Restructuring of Games/Rules</a:t>
            </a:r>
          </a:p>
          <a:p>
            <a:pPr indent="-457200">
              <a:buFont typeface="Wingdings" pitchFamily="2" charset="2"/>
              <a:buChar char="Ø"/>
            </a:pPr>
            <a:r>
              <a:rPr lang="en-US" dirty="0"/>
              <a:t>Play/ </a:t>
            </a:r>
            <a:r>
              <a:rPr lang="en-US" dirty="0" err="1"/>
              <a:t>Practise</a:t>
            </a:r>
            <a:r>
              <a:rPr lang="en-US" dirty="0"/>
              <a:t> away</a:t>
            </a:r>
          </a:p>
          <a:p>
            <a:pPr indent="-457200">
              <a:buFont typeface="Wingdings" pitchFamily="2" charset="2"/>
              <a:buChar char="Ø"/>
            </a:pPr>
            <a:r>
              <a:rPr lang="en-US" dirty="0"/>
              <a:t>Take cues from successful teams</a:t>
            </a:r>
          </a:p>
        </p:txBody>
      </p:sp>
    </p:spTree>
    <p:extLst>
      <p:ext uri="{BB962C8B-B14F-4D97-AF65-F5344CB8AC3E}">
        <p14:creationId xmlns:p14="http://schemas.microsoft.com/office/powerpoint/2010/main" val="1025178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88" name="Google Shape;388;p36"/>
          <p:cNvSpPr txBox="1">
            <a:spLocks noGrp="1"/>
          </p:cNvSpPr>
          <p:nvPr>
            <p:ph type="body" idx="4294967295"/>
          </p:nvPr>
        </p:nvSpPr>
        <p:spPr>
          <a:xfrm>
            <a:off x="685799" y="2464406"/>
            <a:ext cx="77724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at:</a:t>
            </a:r>
            <a:endParaRPr dirty="0"/>
          </a:p>
          <a:p>
            <a:pPr marL="0" lvl="0" indent="0">
              <a:buNone/>
            </a:pPr>
            <a:r>
              <a:rPr lang="en" dirty="0"/>
              <a:t>@</a:t>
            </a:r>
            <a:r>
              <a:rPr lang="en-IN" dirty="0">
                <a:hlinkClick r:id="rId3"/>
              </a:rPr>
              <a:t>linkedin.com/in/rohit-kumar-gupta-755a2822</a:t>
            </a:r>
            <a:endParaRPr lang="en-IN" dirty="0"/>
          </a:p>
          <a:p>
            <a:pPr marL="0" lvl="0" indent="0">
              <a:buNone/>
            </a:pPr>
            <a:r>
              <a:rPr lang="en" dirty="0"/>
              <a:t> 			&amp;</a:t>
            </a:r>
          </a:p>
          <a:p>
            <a:pPr marL="0" lvl="0" indent="0">
              <a:buNone/>
            </a:pPr>
            <a:r>
              <a:rPr lang="en" dirty="0" err="1"/>
              <a:t>rohitrkg.gupta@gmail.com</a:t>
            </a:r>
            <a:endParaRPr dirty="0"/>
          </a:p>
        </p:txBody>
      </p:sp>
      <p:sp>
        <p:nvSpPr>
          <p:cNvPr id="389" name="Google Shape;389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LT </a:t>
            </a:r>
            <a:r>
              <a:rPr lang="en" sz="3600" b="1" dirty="0" err="1"/>
              <a:t>Cdr</a:t>
            </a:r>
            <a:r>
              <a:rPr lang="en" sz="3600" b="1" dirty="0"/>
              <a:t> RK Gupta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880946" y="2388200"/>
            <a:ext cx="4865954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I </a:t>
            </a:r>
            <a:r>
              <a:rPr lang="en" sz="2600" dirty="0">
                <a:solidFill>
                  <a:schemeClr val="tx1"/>
                </a:solidFill>
              </a:rPr>
              <a:t>am data science enthusiast preparing for </a:t>
            </a:r>
            <a:r>
              <a:rPr lang="en" sz="2600" dirty="0" err="1">
                <a:solidFill>
                  <a:schemeClr val="tx1"/>
                </a:solidFill>
              </a:rPr>
              <a:t>carrer</a:t>
            </a:r>
            <a:r>
              <a:rPr lang="en" sz="2600" dirty="0">
                <a:solidFill>
                  <a:schemeClr val="tx1"/>
                </a:solidFill>
              </a:rPr>
              <a:t> transition.</a:t>
            </a:r>
            <a:r>
              <a:rPr lang="en" sz="2600" dirty="0">
                <a:solidFill>
                  <a:srgbClr val="FF0000"/>
                </a:solidFill>
              </a:rPr>
              <a:t> </a:t>
            </a:r>
            <a:endParaRPr sz="26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You can find me at:</a:t>
            </a:r>
            <a:endParaRPr sz="2600" dirty="0"/>
          </a:p>
          <a:p>
            <a:pPr marL="0" lvl="0" indent="0">
              <a:buNone/>
            </a:pPr>
            <a:r>
              <a:rPr lang="en" sz="2600" dirty="0"/>
              <a:t>@</a:t>
            </a:r>
            <a:r>
              <a:rPr lang="en-IN" sz="2800" dirty="0">
                <a:hlinkClick r:id="rId4"/>
              </a:rPr>
              <a:t> linkedin.com/in/rohit-kumar-gupta-755a2822</a:t>
            </a:r>
            <a:endParaRPr sz="2600" dirty="0">
              <a:solidFill>
                <a:srgbClr val="FF0000"/>
              </a:solidFill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799D5-5441-3840-A08A-9FE828BD3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738" y="2388199"/>
            <a:ext cx="1603303" cy="1671051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5" name="Google Shape;395;p3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Special thanks to all the people who made and released these awesome resources :</a:t>
            </a:r>
            <a:endParaRPr lang="en" sz="2400" u="sng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Training by </a:t>
            </a:r>
            <a:r>
              <a:rPr lang="en" u="sng" dirty="0">
                <a:solidFill>
                  <a:schemeClr val="accent1"/>
                </a:solidFill>
              </a:rPr>
              <a:t>INSAID</a:t>
            </a:r>
          </a:p>
          <a:p>
            <a:pPr lvl="0">
              <a:lnSpc>
                <a:spcPct val="115000"/>
              </a:lnSpc>
              <a:spcBef>
                <a:spcPts val="0"/>
              </a:spcBef>
            </a:pPr>
            <a:r>
              <a:rPr lang="en" dirty="0"/>
              <a:t>Presentation template by </a:t>
            </a:r>
            <a:r>
              <a:rPr lang="en" u="sng" dirty="0">
                <a:hlinkClick r:id="rId3"/>
              </a:rPr>
              <a:t>SlidesCarnival</a:t>
            </a:r>
            <a:endParaRPr sz="2400" u="sng" dirty="0">
              <a:solidFill>
                <a:schemeClr val="accent1"/>
              </a:solidFill>
            </a:endParaRPr>
          </a:p>
        </p:txBody>
      </p:sp>
      <p:sp>
        <p:nvSpPr>
          <p:cNvPr id="396" name="Google Shape;396;p3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2" name="Google Shape;402;p38"/>
          <p:cNvSpPr txBox="1">
            <a:spLocks noGrp="1"/>
          </p:cNvSpPr>
          <p:nvPr>
            <p:ph type="subTitle" idx="1"/>
          </p:nvPr>
        </p:nvSpPr>
        <p:spPr>
          <a:xfrm>
            <a:off x="1546024" y="3011511"/>
            <a:ext cx="7274591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IN" sz="2800" dirty="0"/>
              <a:t>https://</a:t>
            </a:r>
            <a:r>
              <a:rPr lang="en-IN" sz="2800" dirty="0" err="1"/>
              <a:t>en.wikipedia.org</a:t>
            </a:r>
            <a:r>
              <a:rPr lang="en-IN" sz="2800" dirty="0"/>
              <a:t>/wiki/</a:t>
            </a:r>
            <a:r>
              <a:rPr lang="en-IN" sz="2800" dirty="0" err="1"/>
              <a:t>Premier_League</a:t>
            </a: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501805" y="1723650"/>
            <a:ext cx="8207297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Football is like life: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It requires perseverance, self denial, hard work, sacrifice, dedication and respect for authority – Vince Lombardi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06CC6-07FD-B545-9E6E-AFEAE7E8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06431"/>
            <a:ext cx="9144000" cy="3930637"/>
          </a:xfrm>
          <a:prstGeom prst="rect">
            <a:avLst/>
          </a:prstGeom>
        </p:spPr>
      </p:pic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2998245" y="190463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Premier League teams depiction</a:t>
            </a:r>
            <a:endParaRPr dirty="0"/>
          </a:p>
        </p:txBody>
      </p:sp>
      <p:sp>
        <p:nvSpPr>
          <p:cNvPr id="223" name="Google Shape;223;p26"/>
          <p:cNvSpPr/>
          <p:nvPr/>
        </p:nvSpPr>
        <p:spPr>
          <a:xfrm>
            <a:off x="2031100" y="1811381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4" name="Google Shape;224;p26"/>
          <p:cNvGrpSpPr/>
          <p:nvPr/>
        </p:nvGrpSpPr>
        <p:grpSpPr>
          <a:xfrm>
            <a:off x="1099739" y="2152849"/>
            <a:ext cx="175959" cy="180333"/>
            <a:chOff x="1099739" y="2152849"/>
            <a:chExt cx="175959" cy="180333"/>
          </a:xfrm>
        </p:grpSpPr>
        <p:sp>
          <p:nvSpPr>
            <p:cNvPr id="225" name="Google Shape;225;p26"/>
            <p:cNvSpPr/>
            <p:nvPr/>
          </p:nvSpPr>
          <p:spPr>
            <a:xfrm>
              <a:off x="1099739" y="2152849"/>
              <a:ext cx="175959" cy="180333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1134899" y="2188882"/>
              <a:ext cx="105575" cy="10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28" name="Google Shape;228;p26"/>
          <p:cNvGrpSpPr/>
          <p:nvPr/>
        </p:nvGrpSpPr>
        <p:grpSpPr>
          <a:xfrm>
            <a:off x="2829814" y="3767499"/>
            <a:ext cx="176100" cy="180300"/>
            <a:chOff x="2677414" y="3615099"/>
            <a:chExt cx="176100" cy="180300"/>
          </a:xfrm>
        </p:grpSpPr>
        <p:sp>
          <p:nvSpPr>
            <p:cNvPr id="229" name="Google Shape;229;p26"/>
            <p:cNvSpPr/>
            <p:nvPr/>
          </p:nvSpPr>
          <p:spPr>
            <a:xfrm>
              <a:off x="2677414" y="3615099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712574" y="3651132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26"/>
          <p:cNvGrpSpPr/>
          <p:nvPr/>
        </p:nvGrpSpPr>
        <p:grpSpPr>
          <a:xfrm>
            <a:off x="3854439" y="1972549"/>
            <a:ext cx="176100" cy="180300"/>
            <a:chOff x="3549639" y="1667749"/>
            <a:chExt cx="176100" cy="180300"/>
          </a:xfrm>
        </p:grpSpPr>
        <p:sp>
          <p:nvSpPr>
            <p:cNvPr id="232" name="Google Shape;232;p26"/>
            <p:cNvSpPr/>
            <p:nvPr/>
          </p:nvSpPr>
          <p:spPr>
            <a:xfrm>
              <a:off x="3549639" y="1667749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584799" y="1703782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26"/>
          <p:cNvGrpSpPr/>
          <p:nvPr/>
        </p:nvGrpSpPr>
        <p:grpSpPr>
          <a:xfrm>
            <a:off x="4596864" y="4117174"/>
            <a:ext cx="176100" cy="180300"/>
            <a:chOff x="4139664" y="3659974"/>
            <a:chExt cx="176100" cy="180300"/>
          </a:xfrm>
        </p:grpSpPr>
        <p:sp>
          <p:nvSpPr>
            <p:cNvPr id="235" name="Google Shape;235;p26"/>
            <p:cNvSpPr/>
            <p:nvPr/>
          </p:nvSpPr>
          <p:spPr>
            <a:xfrm>
              <a:off x="4139664" y="3659974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4174824" y="3696007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6"/>
          <p:cNvGrpSpPr/>
          <p:nvPr/>
        </p:nvGrpSpPr>
        <p:grpSpPr>
          <a:xfrm>
            <a:off x="6737414" y="2481599"/>
            <a:ext cx="176100" cy="180300"/>
            <a:chOff x="6127814" y="1871999"/>
            <a:chExt cx="176100" cy="180300"/>
          </a:xfrm>
        </p:grpSpPr>
        <p:sp>
          <p:nvSpPr>
            <p:cNvPr id="238" name="Google Shape;238;p26"/>
            <p:cNvSpPr/>
            <p:nvPr/>
          </p:nvSpPr>
          <p:spPr>
            <a:xfrm>
              <a:off x="6127814" y="1871999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162974" y="1908032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6"/>
          <p:cNvGrpSpPr/>
          <p:nvPr/>
        </p:nvGrpSpPr>
        <p:grpSpPr>
          <a:xfrm>
            <a:off x="7364389" y="4117174"/>
            <a:ext cx="176100" cy="180300"/>
            <a:chOff x="6602389" y="3355174"/>
            <a:chExt cx="176100" cy="180300"/>
          </a:xfrm>
        </p:grpSpPr>
        <p:sp>
          <p:nvSpPr>
            <p:cNvPr id="241" name="Google Shape;241;p26"/>
            <p:cNvSpPr/>
            <p:nvPr/>
          </p:nvSpPr>
          <p:spPr>
            <a:xfrm>
              <a:off x="6602389" y="3355174"/>
              <a:ext cx="176100" cy="180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6637549" y="3391207"/>
              <a:ext cx="105600" cy="10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08472C6-0DB5-FD40-AC1B-70A9903E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40" y="1010720"/>
            <a:ext cx="8524719" cy="4132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0DA30-E27F-2E4E-BB7D-EFD15D874999}"/>
              </a:ext>
            </a:extLst>
          </p:cNvPr>
          <p:cNvSpPr txBox="1"/>
          <p:nvPr/>
        </p:nvSpPr>
        <p:spPr>
          <a:xfrm>
            <a:off x="4808124" y="3445727"/>
            <a:ext cx="4252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</a:rPr>
              <a:t>Referred as EPL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</a:rPr>
              <a:t>August-&gt;May (Sat &amp; Sun)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</a:rPr>
              <a:t>Most Watched league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>
                <a:solidFill>
                  <a:schemeClr val="accent1"/>
                </a:solidFill>
              </a:rPr>
              <a:t>Generates phenomenal revenue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>
            <a:spLocks noGrp="1"/>
          </p:cNvSpPr>
          <p:nvPr>
            <p:ph type="ctrTitle" idx="4294967295"/>
          </p:nvPr>
        </p:nvSpPr>
        <p:spPr>
          <a:xfrm>
            <a:off x="1973100" y="800400"/>
            <a:ext cx="52779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212 territories</a:t>
            </a:r>
            <a:endParaRPr sz="4800"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subTitle" idx="4294967295"/>
          </p:nvPr>
        </p:nvSpPr>
        <p:spPr>
          <a:xfrm>
            <a:off x="1973100" y="1373212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That’s a lot of reach</a:t>
            </a:r>
            <a:endParaRPr sz="1800" dirty="0"/>
          </a:p>
        </p:txBody>
      </p:sp>
      <p:sp>
        <p:nvSpPr>
          <p:cNvPr id="264" name="Google Shape;264;p29"/>
          <p:cNvSpPr txBox="1">
            <a:spLocks noGrp="1"/>
          </p:cNvSpPr>
          <p:nvPr>
            <p:ph type="ctrTitle" idx="4294967295"/>
          </p:nvPr>
        </p:nvSpPr>
        <p:spPr>
          <a:xfrm>
            <a:off x="1973099" y="1979655"/>
            <a:ext cx="5799299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643 million homes</a:t>
            </a:r>
            <a:endParaRPr sz="4800" dirty="0"/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4294967295"/>
          </p:nvPr>
        </p:nvSpPr>
        <p:spPr>
          <a:xfrm>
            <a:off x="1973100" y="4002125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66" name="Google Shape;266;p29"/>
          <p:cNvSpPr txBox="1">
            <a:spLocks noGrp="1"/>
          </p:cNvSpPr>
          <p:nvPr>
            <p:ph type="ctrTitle" idx="4294967295"/>
          </p:nvPr>
        </p:nvSpPr>
        <p:spPr>
          <a:xfrm>
            <a:off x="1973100" y="3386099"/>
            <a:ext cx="579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4.7 billion audience</a:t>
            </a:r>
            <a:endParaRPr sz="4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4294967295"/>
          </p:nvPr>
        </p:nvSpPr>
        <p:spPr>
          <a:xfrm>
            <a:off x="1973100" y="2687668"/>
            <a:ext cx="52779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A lot of users</a:t>
            </a:r>
            <a:endParaRPr sz="1800" dirty="0"/>
          </a:p>
        </p:txBody>
      </p:sp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06CC6-07FD-B545-9E6E-AFEAE7E8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606431"/>
            <a:ext cx="9144000" cy="3930637"/>
          </a:xfrm>
          <a:prstGeom prst="rect">
            <a:avLst/>
          </a:prstGeom>
        </p:spPr>
      </p:pic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2998245" y="190463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196D1A-CE79-6F46-9C74-641AE1704DAF}"/>
              </a:ext>
            </a:extLst>
          </p:cNvPr>
          <p:cNvSpPr txBox="1"/>
          <p:nvPr/>
        </p:nvSpPr>
        <p:spPr>
          <a:xfrm>
            <a:off x="3289610" y="3923075"/>
            <a:ext cx="4939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20 Teams compete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Promotion and Relegation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Qualify for International Competition</a:t>
            </a:r>
          </a:p>
        </p:txBody>
      </p:sp>
    </p:spTree>
    <p:extLst>
      <p:ext uri="{BB962C8B-B14F-4D97-AF65-F5344CB8AC3E}">
        <p14:creationId xmlns:p14="http://schemas.microsoft.com/office/powerpoint/2010/main" val="108375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 Step Work flow</a:t>
            </a:r>
            <a:endParaRPr dirty="0"/>
          </a:p>
        </p:txBody>
      </p:sp>
      <p:sp>
        <p:nvSpPr>
          <p:cNvPr id="451" name="Google Shape;451;p4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52" name="Google Shape;452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55" name="Google Shape;455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3</a:t>
              </a:r>
              <a:endParaRPr dirty="0"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8" name="Google Shape;458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0" name="Google Shape;460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61" name="Google Shape;461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3" name="Google Shape;463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64" name="Google Shape;464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6" name="Google Shape;466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67" name="Google Shape;467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69" name="Google Shape;469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70" name="Google Shape;470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72" name="Google Shape;472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9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Installing / Importing Libraries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5436010" y="1156100"/>
            <a:ext cx="161445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Pre-Profiling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Problem Statement</a:t>
            </a:r>
            <a:endParaRPr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Acquisition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6146239" y="4063600"/>
            <a:ext cx="161449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Pre-Processing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34E91-9D93-8748-AB62-1DC2E1386D36}"/>
              </a:ext>
            </a:extLst>
          </p:cNvPr>
          <p:cNvSpPr txBox="1"/>
          <p:nvPr/>
        </p:nvSpPr>
        <p:spPr>
          <a:xfrm>
            <a:off x="7519096" y="1884553"/>
            <a:ext cx="186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7. Data- Post Profiling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8. Exploratory Data Analysis</a:t>
            </a:r>
            <a:endParaRPr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5213136" y="967420"/>
            <a:ext cx="3815246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800" dirty="0"/>
              <a:t>FTHG – Full Time Home Goals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800" dirty="0"/>
              <a:t>FTAG – Full Time Away Goals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800" dirty="0"/>
              <a:t>HTHG – Half Time Home Goals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1800" dirty="0"/>
              <a:t>HTAG – Half time Away Goals</a:t>
            </a:r>
            <a:endParaRPr sz="18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23F2E-7885-A14E-B464-410A117B6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8" y="1015475"/>
            <a:ext cx="4690249" cy="40660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E564EA-E35C-564E-A9AE-8CD781EBD003}"/>
              </a:ext>
            </a:extLst>
          </p:cNvPr>
          <p:cNvCxnSpPr/>
          <p:nvPr/>
        </p:nvCxnSpPr>
        <p:spPr>
          <a:xfrm flipV="1">
            <a:off x="3090041" y="1271752"/>
            <a:ext cx="704193" cy="483476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FF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F4EAFB-B85D-1A4B-869E-E06DBB1E2F11}"/>
              </a:ext>
            </a:extLst>
          </p:cNvPr>
          <p:cNvCxnSpPr/>
          <p:nvPr/>
        </p:nvCxnSpPr>
        <p:spPr>
          <a:xfrm flipV="1">
            <a:off x="4104282" y="2380579"/>
            <a:ext cx="704193" cy="483476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FF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8E634B8-31D4-AE4E-A119-022DE069E421}"/>
              </a:ext>
            </a:extLst>
          </p:cNvPr>
          <p:cNvSpPr/>
          <p:nvPr/>
        </p:nvSpPr>
        <p:spPr>
          <a:xfrm>
            <a:off x="2942897" y="1944414"/>
            <a:ext cx="987968" cy="956441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50800" dir="5400000" algn="ctr" rotWithShape="0">
              <a:schemeClr val="accent1"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AD7D0D-FEB4-524B-B56B-823831B9F992}"/>
              </a:ext>
            </a:extLst>
          </p:cNvPr>
          <p:cNvSpPr/>
          <p:nvPr/>
        </p:nvSpPr>
        <p:spPr>
          <a:xfrm>
            <a:off x="3925612" y="982724"/>
            <a:ext cx="987968" cy="956441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50800" dir="5400000" algn="ctr" rotWithShape="0">
              <a:schemeClr val="accent1"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4CB2E-0585-8048-9984-0DEFE0386478}"/>
              </a:ext>
            </a:extLst>
          </p:cNvPr>
          <p:cNvSpPr/>
          <p:nvPr/>
        </p:nvSpPr>
        <p:spPr>
          <a:xfrm>
            <a:off x="919665" y="1939164"/>
            <a:ext cx="987968" cy="956441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50800" dir="5400000" algn="ctr" rotWithShape="0">
              <a:schemeClr val="accent1"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3897</TotalTime>
  <Words>362</Words>
  <Application>Microsoft Macintosh PowerPoint</Application>
  <PresentationFormat>On-screen Show (16:9)</PresentationFormat>
  <Paragraphs>107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Source Sans Pro</vt:lpstr>
      <vt:lpstr>Calibri</vt:lpstr>
      <vt:lpstr>Roboto Slab</vt:lpstr>
      <vt:lpstr>Wingdings</vt:lpstr>
      <vt:lpstr>Arial</vt:lpstr>
      <vt:lpstr>Cordelia template</vt:lpstr>
      <vt:lpstr>EDA  PREMIER LEAGUE EVOLUTION </vt:lpstr>
      <vt:lpstr>Hello!</vt:lpstr>
      <vt:lpstr>PowerPoint Presentation</vt:lpstr>
      <vt:lpstr>1. Introduction</vt:lpstr>
      <vt:lpstr>Premier League teams depiction</vt:lpstr>
      <vt:lpstr>212 territories</vt:lpstr>
      <vt:lpstr>2. Problem Statement</vt:lpstr>
      <vt:lpstr>9 Step Work flow</vt:lpstr>
      <vt:lpstr>8. Exploratory Data Analysis</vt:lpstr>
      <vt:lpstr>Cat Plot – Home Goals Vs Away Goals</vt:lpstr>
      <vt:lpstr>Analysis of Full time results</vt:lpstr>
      <vt:lpstr>PowerPoint Presentation</vt:lpstr>
      <vt:lpstr>Results for teams with fewer games</vt:lpstr>
      <vt:lpstr>Results for teams with numerous games</vt:lpstr>
      <vt:lpstr>Performance of Arsenal</vt:lpstr>
      <vt:lpstr>Arsenal        vs       Man-United</vt:lpstr>
      <vt:lpstr>Summarization</vt:lpstr>
      <vt:lpstr>Insights</vt:lpstr>
      <vt:lpstr>Thanks!</vt:lpstr>
      <vt:lpstr>Credits</vt:lpstr>
      <vt:lpstr>2. Extra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Office User</cp:lastModifiedBy>
  <cp:revision>10</cp:revision>
  <dcterms:modified xsi:type="dcterms:W3CDTF">2021-12-12T09:20:16Z</dcterms:modified>
</cp:coreProperties>
</file>